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5" r:id="rId4"/>
    <p:sldId id="289" r:id="rId5"/>
    <p:sldId id="266" r:id="rId6"/>
    <p:sldId id="282" r:id="rId7"/>
    <p:sldId id="290" r:id="rId8"/>
    <p:sldId id="263" r:id="rId9"/>
    <p:sldId id="287" r:id="rId10"/>
    <p:sldId id="291" r:id="rId11"/>
    <p:sldId id="273" r:id="rId12"/>
    <p:sldId id="288" r:id="rId13"/>
    <p:sldId id="292" r:id="rId14"/>
    <p:sldId id="259" r:id="rId15"/>
    <p:sldId id="281" r:id="rId16"/>
    <p:sldId id="293" r:id="rId17"/>
    <p:sldId id="260" r:id="rId18"/>
    <p:sldId id="283" r:id="rId19"/>
    <p:sldId id="275" r:id="rId20"/>
    <p:sldId id="284" r:id="rId21"/>
    <p:sldId id="295" r:id="rId22"/>
    <p:sldId id="278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3939"/>
    <a:srgbClr val="C80000"/>
    <a:srgbClr val="A80000"/>
    <a:srgbClr val="FAE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676" y="2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9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1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4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1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6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2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1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BD9EB-5FB0-47C4-81E0-D5F77F3CF1B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AB86D-4A48-40B8-BCED-BF60C6085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18" Type="http://schemas.openxmlformats.org/officeDocument/2006/relationships/image" Target="../media/image9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jpeg"/><Relationship Id="rId17" Type="http://schemas.openxmlformats.org/officeDocument/2006/relationships/image" Target="../media/image93.jpeg"/><Relationship Id="rId2" Type="http://schemas.openxmlformats.org/officeDocument/2006/relationships/image" Target="../media/image78.jpeg"/><Relationship Id="rId16" Type="http://schemas.openxmlformats.org/officeDocument/2006/relationships/image" Target="../media/image92.jpeg"/><Relationship Id="rId20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5" Type="http://schemas.openxmlformats.org/officeDocument/2006/relationships/image" Target="../media/image91.jpeg"/><Relationship Id="rId10" Type="http://schemas.openxmlformats.org/officeDocument/2006/relationships/image" Target="../media/image86.jpeg"/><Relationship Id="rId19" Type="http://schemas.openxmlformats.org/officeDocument/2006/relationships/image" Target="../media/image95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Relationship Id="rId14" Type="http://schemas.openxmlformats.org/officeDocument/2006/relationships/image" Target="../media/image9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76900"/>
            <a:ext cx="9144000" cy="5497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smtClean="0">
                <a:solidFill>
                  <a:schemeClr val="bg1">
                    <a:lumMod val="65000"/>
                  </a:schemeClr>
                </a:solidFill>
                <a:latin typeface="FreightSans Pro Book" panose="02000606030000020004" pitchFamily="50" charset="0"/>
              </a:rPr>
              <a:t>Course “Design </a:t>
            </a:r>
            <a:r>
              <a:rPr lang="en-US" sz="1400" smtClean="0">
                <a:solidFill>
                  <a:schemeClr val="bg1">
                    <a:lumMod val="65000"/>
                  </a:schemeClr>
                </a:solidFill>
                <a:latin typeface="FreightSans Pro Book" panose="02000606030000020004" pitchFamily="50" charset="0"/>
              </a:rPr>
              <a:t>Thinking &amp; </a:t>
            </a:r>
            <a:r>
              <a:rPr lang="en-US" sz="1400" smtClean="0">
                <a:solidFill>
                  <a:schemeClr val="bg1">
                    <a:lumMod val="65000"/>
                  </a:schemeClr>
                </a:solidFill>
                <a:latin typeface="FreightSans Pro Book" panose="02000606030000020004" pitchFamily="50" charset="0"/>
              </a:rPr>
              <a:t>Making”</a:t>
            </a:r>
            <a:br>
              <a:rPr lang="en-US" sz="1400" smtClean="0">
                <a:solidFill>
                  <a:schemeClr val="bg1">
                    <a:lumMod val="65000"/>
                  </a:schemeClr>
                </a:solidFill>
                <a:latin typeface="FreightSans Pro Book" panose="02000606030000020004" pitchFamily="50" charset="0"/>
              </a:rPr>
            </a:br>
            <a:r>
              <a:rPr lang="en-US" sz="1400" smtClean="0">
                <a:solidFill>
                  <a:schemeClr val="bg1">
                    <a:lumMod val="65000"/>
                  </a:schemeClr>
                </a:solidFill>
                <a:latin typeface="FreightSans Pro Book" panose="02000606030000020004" pitchFamily="50" charset="0"/>
              </a:rPr>
              <a:t>KU Leuven, 2018</a:t>
            </a:r>
            <a:endParaRPr lang="en-US" sz="1400">
              <a:solidFill>
                <a:schemeClr val="bg1">
                  <a:lumMod val="65000"/>
                </a:schemeClr>
              </a:solidFill>
              <a:latin typeface="FreightSans Pro Book" panose="0200060603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86" y="2217838"/>
            <a:ext cx="10595428" cy="3225581"/>
          </a:xfrm>
        </p:spPr>
        <p:txBody>
          <a:bodyPr>
            <a:normAutofit/>
          </a:bodyPr>
          <a:lstStyle/>
          <a:p>
            <a:r>
              <a:rPr lang="en-US" sz="7200" smtClean="0">
                <a:latin typeface="FreightSansCndPro Light" panose="02000506030000020004" pitchFamily="50" charset="0"/>
              </a:rPr>
              <a:t>7 </a:t>
            </a:r>
            <a:r>
              <a:rPr lang="en-US" sz="7200" smtClean="0">
                <a:latin typeface="+mj-lt"/>
              </a:rPr>
              <a:t>ideas </a:t>
            </a:r>
            <a:r>
              <a:rPr lang="en-US" sz="7200">
                <a:latin typeface="FreightSansCndPro Light" panose="02000506030000020004" pitchFamily="50" charset="0"/>
              </a:rPr>
              <a:t>for </a:t>
            </a:r>
            <a:r>
              <a:rPr lang="en-US" sz="7200" smtClean="0">
                <a:latin typeface="FreightSansCndPro Light" panose="02000506030000020004" pitchFamily="50" charset="0"/>
              </a:rPr>
              <a:t>a </a:t>
            </a:r>
            <a:r>
              <a:rPr lang="en-US" sz="7200" strike="sngStrike" smtClean="0">
                <a:latin typeface="FreightSansCndPro Light" panose="02000506030000020004" pitchFamily="50" charset="0"/>
              </a:rPr>
              <a:t>better</a:t>
            </a:r>
            <a:r>
              <a:rPr lang="en-US" sz="7200" smtClean="0">
                <a:latin typeface="+mj-lt"/>
              </a:rPr>
              <a:t> library </a:t>
            </a:r>
            <a:endParaRPr lang="en-US" sz="7200" smtClean="0">
              <a:latin typeface="+mj-lt"/>
            </a:endParaRPr>
          </a:p>
          <a:p>
            <a:r>
              <a:rPr lang="en-US" smtClean="0">
                <a:latin typeface="FreightSans Pro Book" panose="02000606030000020004" pitchFamily="50" charset="0"/>
                <a:ea typeface="+mj-ea"/>
                <a:cs typeface="+mj-cs"/>
              </a:rPr>
              <a:t>by </a:t>
            </a:r>
            <a:r>
              <a:rPr lang="en-US">
                <a:latin typeface="FreightSans Pro Book" panose="02000606030000020004" pitchFamily="50" charset="0"/>
                <a:ea typeface="+mj-ea"/>
                <a:cs typeface="+mj-cs"/>
              </a:rPr>
              <a:t>Tobias Busch</a:t>
            </a:r>
            <a:endParaRPr lang="en-US">
              <a:latin typeface="FreightSans Pro Book" panose="02000606030000020004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267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irplane oxygen mas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" y="3316046"/>
            <a:ext cx="4479929" cy="26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https://www.chelseagreen.com/wp-content/uploads/2018/04/mycorrhizal-emb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91" y="2342926"/>
            <a:ext cx="8215854" cy="347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44" y="2020"/>
            <a:ext cx="5133058" cy="3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matrix coco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4784820"/>
            <a:ext cx="3894163" cy="219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" y="-209423"/>
            <a:ext cx="3035299" cy="38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network fung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97" y="2021"/>
            <a:ext cx="3910803" cy="230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No automatic alt text available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099" y="1527115"/>
            <a:ext cx="2575195" cy="257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espite being told how to wear an oxygen mask dozens of times, many Southwest passengers got it wro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74" y="5304810"/>
            <a:ext cx="2335892" cy="15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94" y="2832885"/>
            <a:ext cx="2661805" cy="34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lood oxygen leve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58" y="5485640"/>
            <a:ext cx="2443551" cy="14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fmri sca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r="31571"/>
          <a:stretch/>
        </p:blipFill>
        <p:spPr bwMode="auto">
          <a:xfrm>
            <a:off x="2236864" y="5419448"/>
            <a:ext cx="278118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calculat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017" y="2037705"/>
            <a:ext cx="2193925" cy="132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eeg ca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15" y="5066740"/>
            <a:ext cx="1788284" cy="21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7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0" y="365125"/>
            <a:ext cx="7035800" cy="1325563"/>
          </a:xfrm>
        </p:spPr>
        <p:txBody>
          <a:bodyPr>
            <a:normAutofit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Peer-Pressure Helmet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  <a:endParaRPr lang="en-US" sz="2200">
              <a:solidFill>
                <a:srgbClr val="AB3939"/>
              </a:solidFill>
              <a:latin typeface="FreightSans Pro Semibold" panose="02000603040000020004" pitchFamily="50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Studying in a group makes you work harder.</a:t>
            </a: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How can we recreate this “peer pressure” outside of the library?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900" y="1520825"/>
            <a:ext cx="6565900" cy="93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Headgear for the easily distracted.</a:t>
            </a:r>
            <a:endParaRPr lang="en-US" i="1">
              <a:latin typeface="FreightText Pro Book" panose="02000603060000020004" pitchFamily="50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260600"/>
            <a:ext cx="6565900" cy="300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Create and experience peer-pressure in the comfort of your own home (or wherever you are studying).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A decentralized panopticon where </a:t>
            </a:r>
            <a:r>
              <a:rPr lang="en-US" sz="2200">
                <a:latin typeface="FreightSans Pro Book" panose="02000606030000020004" pitchFamily="50" charset="0"/>
              </a:rPr>
              <a:t>everyone is a prisoner and a guard</a:t>
            </a:r>
            <a:r>
              <a:rPr lang="en-US" sz="2200">
                <a:latin typeface="FreightSans Pro Book" panose="02000606030000020004" pitchFamily="50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2200">
              <a:latin typeface="FreightSans Pro Book" panose="02000606030000020004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4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3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 descr="Image result for anglerfis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022" y="4571372"/>
            <a:ext cx="3947299" cy="263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2" y="66570"/>
            <a:ext cx="3898535" cy="28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con of jesus wearing the crown of thor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41" y="3091417"/>
            <a:ext cx="3040553" cy="40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ignette.wikia.nocookie.net/sawfilms/images/6/6d/Amanda-young-profile.jpg/revision/latest?cb=201009172127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06" y="4992529"/>
            <a:ext cx="2487294" cy="18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anopt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47" y="128897"/>
            <a:ext cx="4509431" cy="32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maestrocursos.com.br/wp-content/uploads/2015/10/Panopt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31" y="2731667"/>
            <a:ext cx="3692411" cy="22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karate kid bandan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15" y="1031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barbed wire wal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96" y="4805158"/>
            <a:ext cx="3629838" cy="241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791" y="2800365"/>
            <a:ext cx="4069743" cy="22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big brother scree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73" y="2541349"/>
            <a:ext cx="3262957" cy="21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brain slu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76" y="5275625"/>
            <a:ext cx="2115687" cy="15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scheuklappe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357" y="-71527"/>
            <a:ext cx="2039434" cy="13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  <a:endParaRPr lang="en-US" sz="2200">
              <a:solidFill>
                <a:srgbClr val="AB3939"/>
              </a:solidFill>
              <a:latin typeface="FreightSans Pro Semibold" panose="02000603040000020004" pitchFamily="50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Same as Peer Pressure Helmet, </a:t>
            </a:r>
            <a:b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</a:b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but less sinister and more fun.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303463"/>
            <a:ext cx="6565900" cy="405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 A chair that registers if someone is studying and pushes them to </a:t>
            </a:r>
            <a:r>
              <a:rPr lang="en-US" sz="2200">
                <a:latin typeface="FreightSans Pro Book" panose="02000606030000020004" pitchFamily="50" charset="0"/>
              </a:rPr>
              <a:t>work </a:t>
            </a:r>
            <a:r>
              <a:rPr lang="en-US" sz="2200" smtClean="0">
                <a:latin typeface="FreightSans Pro Book" panose="02000606030000020004" pitchFamily="50" charset="0"/>
              </a:rPr>
              <a:t>harder.</a:t>
            </a:r>
            <a:endParaRPr lang="en-US" sz="2200">
              <a:latin typeface="FreightSans Pro Book" panose="020006060300000200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Gamify the study experience. See how you compare to the best, next best, the bulk of the others.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 smtClean="0">
                <a:latin typeface="FreightSans Pro Book" panose="02000606030000020004" pitchFamily="50" charset="0"/>
              </a:rPr>
              <a:t>The chair &amp; table show </a:t>
            </a:r>
            <a:r>
              <a:rPr lang="en-US" sz="2200">
                <a:latin typeface="FreightSans Pro Book" panose="02000606030000020004" pitchFamily="50" charset="0"/>
              </a:rPr>
              <a:t>who spent the most time there. Are </a:t>
            </a:r>
            <a:r>
              <a:rPr lang="en-US" sz="2200">
                <a:latin typeface="FreightSans Pro Book" panose="02000606030000020004" pitchFamily="50" charset="0"/>
              </a:rPr>
              <a:t>you </a:t>
            </a:r>
            <a:r>
              <a:rPr lang="en-US" sz="2200" smtClean="0">
                <a:latin typeface="FreightSans Pro Book" panose="02000606030000020004" pitchFamily="50" charset="0"/>
              </a:rPr>
              <a:t>worth stepping </a:t>
            </a:r>
            <a:r>
              <a:rPr lang="en-US" sz="2200">
                <a:latin typeface="FreightSans Pro Book" panose="02000606030000020004" pitchFamily="50" charset="0"/>
              </a:rPr>
              <a:t>into </a:t>
            </a:r>
            <a:r>
              <a:rPr lang="en-US" sz="2200" smtClean="0">
                <a:latin typeface="FreightSans Pro Book" panose="02000606030000020004" pitchFamily="50" charset="0"/>
              </a:rPr>
              <a:t>their footsteps</a:t>
            </a:r>
            <a:r>
              <a:rPr lang="en-US" sz="2200">
                <a:latin typeface="FreightSans Pro Book" panose="02000606030000020004" pitchFamily="50" charset="0"/>
              </a:rPr>
              <a:t>? Are you taking </a:t>
            </a:r>
            <a:r>
              <a:rPr lang="en-US" sz="2200">
                <a:latin typeface="FreightSans Pro Book" panose="02000606030000020004" pitchFamily="50" charset="0"/>
              </a:rPr>
              <a:t>away </a:t>
            </a:r>
            <a:r>
              <a:rPr lang="en-US" sz="2200" smtClean="0">
                <a:latin typeface="FreightSans Pro Book" panose="02000606030000020004" pitchFamily="50" charset="0"/>
              </a:rPr>
              <a:t>their </a:t>
            </a:r>
            <a:r>
              <a:rPr lang="en-US" sz="2200">
                <a:latin typeface="FreightSans Pro Book" panose="02000606030000020004" pitchFamily="50" charset="0"/>
              </a:rPr>
              <a:t>favorite </a:t>
            </a:r>
            <a:r>
              <a:rPr lang="en-US" sz="2200">
                <a:latin typeface="FreightSans Pro Book" panose="02000606030000020004" pitchFamily="50" charset="0"/>
              </a:rPr>
              <a:t>spot</a:t>
            </a:r>
            <a:r>
              <a:rPr lang="en-US" sz="2200" smtClean="0">
                <a:latin typeface="FreightSans Pro Book" panose="02000606030000020004" pitchFamily="50" charset="0"/>
              </a:rPr>
              <a:t>? Can you beat the highscore?</a:t>
            </a:r>
            <a:endParaRPr lang="en-US" sz="2200">
              <a:latin typeface="FreightSans Pro Book" panose="02000606030000020004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42" y="566718"/>
            <a:ext cx="6572058" cy="190821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5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7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08"/>
          <a:stretch/>
        </p:blipFill>
        <p:spPr>
          <a:xfrm>
            <a:off x="0" y="1"/>
            <a:ext cx="12217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Image result for reservation seat b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171" y="4397959"/>
            <a:ext cx="3812410" cy="28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Image result for fighter pilot cha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83" y="2102835"/>
            <a:ext cx="2336339" cy="30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02" y="4545809"/>
            <a:ext cx="3783584" cy="23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57" y="4405489"/>
            <a:ext cx="3599984" cy="227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horse r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69" y="2463800"/>
            <a:ext cx="4025890" cy="209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f1 car se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9" y="2450288"/>
            <a:ext cx="36004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wimmers  lan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63" y="2509587"/>
            <a:ext cx="3062675" cy="20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arcade  highsco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42" y="19418"/>
            <a:ext cx="3187130" cy="23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arrera-Bahn mit 2 Rennwagen BJ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513" y="5952"/>
            <a:ext cx="2990327" cy="22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cushion pressure senso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86" y="-55169"/>
            <a:ext cx="3140412" cy="23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highsco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67" y="-16235"/>
            <a:ext cx="1441446" cy="14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Image result for the thinke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01" y="-28563"/>
            <a:ext cx="2073841" cy="249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03" y="5130423"/>
            <a:ext cx="2704292" cy="18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Related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24" y="1289965"/>
            <a:ext cx="2170445" cy="16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6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0" y="365125"/>
            <a:ext cx="6565900" cy="1325563"/>
          </a:xfrm>
        </p:spPr>
        <p:txBody>
          <a:bodyPr>
            <a:normAutofit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Carbon Copy Table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  <a:endParaRPr lang="en-US" sz="2200">
              <a:solidFill>
                <a:srgbClr val="AB3939"/>
              </a:solidFill>
              <a:latin typeface="FreightSans Pro Semibold" panose="02000603040000020004" pitchFamily="50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How can we transfer knowledge and experience between library users?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900" y="1520825"/>
            <a:ext cx="6565900" cy="930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A library table that keeps traces of what you learn, and shows them to others.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711451"/>
            <a:ext cx="6565900" cy="3427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“Information </a:t>
            </a:r>
            <a:r>
              <a:rPr lang="en-US" sz="2200">
                <a:latin typeface="FreightSans Pro Book" panose="02000606030000020004" pitchFamily="50" charset="0"/>
              </a:rPr>
              <a:t>is the only thing you can give away and keep at the same </a:t>
            </a:r>
            <a:r>
              <a:rPr lang="en-US" sz="2200">
                <a:latin typeface="FreightSans Pro Book" panose="02000606030000020004" pitchFamily="50" charset="0"/>
              </a:rPr>
              <a:t>time.”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Take notes or doodle on the table. Take a copy of your notes and doodles home.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Others can </a:t>
            </a:r>
            <a:r>
              <a:rPr lang="en-US" sz="2200">
                <a:latin typeface="FreightSans Pro Book" panose="02000606030000020004" pitchFamily="50" charset="0"/>
              </a:rPr>
              <a:t>see </a:t>
            </a:r>
            <a:r>
              <a:rPr lang="en-US" sz="2200" smtClean="0">
                <a:latin typeface="FreightSans Pro Book" panose="02000606030000020004" pitchFamily="50" charset="0"/>
              </a:rPr>
              <a:t>the </a:t>
            </a:r>
            <a:r>
              <a:rPr lang="en-US" sz="2200">
                <a:latin typeface="FreightSans Pro Book" panose="02000606030000020004" pitchFamily="50" charset="0"/>
              </a:rPr>
              <a:t>notes you made</a:t>
            </a:r>
            <a:r>
              <a:rPr lang="en-US" sz="2200">
                <a:latin typeface="FreightSans Pro Book" panose="02000606030000020004" pitchFamily="50" charset="0"/>
              </a:rPr>
              <a:t>, </a:t>
            </a:r>
            <a:r>
              <a:rPr lang="en-US" sz="2200" smtClean="0">
                <a:latin typeface="FreightSans Pro Book" panose="02000606030000020004" pitchFamily="50" charset="0"/>
              </a:rPr>
              <a:t>rewind, remix, and copy </a:t>
            </a:r>
            <a:r>
              <a:rPr lang="en-US" sz="2200">
                <a:latin typeface="FreightSans Pro Book" panose="02000606030000020004" pitchFamily="50" charset="0"/>
              </a:rPr>
              <a:t>them for themselves.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6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8" name="Picture 18" descr="Image result for dell canv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72141"/>
            <a:ext cx="3883025" cy="218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video rewind 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32" y="2478846"/>
            <a:ext cx="3686069" cy="20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6" y="3805703"/>
            <a:ext cx="4755668" cy="29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cave paintin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91000" cy="30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oilet door mess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36" y="3922856"/>
            <a:ext cx="2926477" cy="291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listverse.wpengine.netdna-cdn.com/wp-content/uploads/2017/09/3-juliet-in-munich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r="13133"/>
          <a:stretch/>
        </p:blipFill>
        <p:spPr bwMode="auto">
          <a:xfrm>
            <a:off x="-267969" y="2695942"/>
            <a:ext cx="2959100" cy="291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copy black pa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02" y="-36330"/>
            <a:ext cx="2719475" cy="37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1" y="0"/>
            <a:ext cx="3540125" cy="269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ketchnot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742" y="4774763"/>
            <a:ext cx="2963621" cy="197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ketchnot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45" y="2363761"/>
            <a:ext cx="2135018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353300" cy="6858000"/>
          </a:xfrm>
          <a:prstGeom prst="rect">
            <a:avLst/>
          </a:prstGeom>
          <a:solidFill>
            <a:srgbClr val="A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5100" y="365125"/>
            <a:ext cx="3644900" cy="1325563"/>
          </a:xfrm>
        </p:spPr>
        <p:txBody>
          <a:bodyPr/>
          <a:lstStyle/>
          <a:p>
            <a:r>
              <a:rPr lang="en-US" smtClean="0">
                <a:latin typeface="FreightSansCndPro Semi" panose="02000603040000020004" pitchFamily="50" charset="0"/>
              </a:rPr>
              <a:t>7 times</a:t>
            </a:r>
            <a:endParaRPr lang="en-US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85100" y="1825625"/>
            <a:ext cx="39624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mtClean="0">
                <a:latin typeface="FreightSansCndPro Med" panose="02000606030000020004" pitchFamily="50" charset="0"/>
              </a:rPr>
              <a:t>Problem statement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mtClean="0">
                <a:latin typeface="FreightSansCndPro Med" panose="02000606030000020004" pitchFamily="50" charset="0"/>
              </a:rPr>
              <a:t>Idea (solution?)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>
                <a:latin typeface="FreightSansCndPro Med" panose="02000606030000020004" pitchFamily="50" charset="0"/>
              </a:rPr>
              <a:t>I</a:t>
            </a:r>
            <a:r>
              <a:rPr lang="en-US" smtClean="0">
                <a:latin typeface="FreightSansCndPro Med" panose="02000606030000020004" pitchFamily="50" charset="0"/>
              </a:rPr>
              <a:t>nspiration / moodboard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mtClean="0">
                <a:latin typeface="FreightSansCndPro Med" panose="02000606030000020004" pitchFamily="50" charset="0"/>
              </a:rPr>
              <a:t>Comments from my inner critic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endParaRPr lang="en-US">
              <a:latin typeface="FreightSansCndPro Med" panose="02000606030000020004" pitchFamily="50" charset="0"/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endParaRPr lang="en-US">
              <a:latin typeface="FreightSansCndPro Med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1690688"/>
            <a:ext cx="52832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1800" smtClean="0">
                <a:solidFill>
                  <a:srgbClr val="FAEB0B"/>
                </a:solidFill>
                <a:latin typeface="FreightSansCndPro Light" panose="02000506030000020004" pitchFamily="50" charset="0"/>
              </a:rPr>
              <a:t>“Fix” the e-books:</a:t>
            </a:r>
            <a:r>
              <a:rPr lang="en-US" sz="2400" smtClean="0">
                <a:solidFill>
                  <a:prstClr val="white"/>
                </a:solidFill>
                <a:latin typeface="FreightSansCndPro Light" panose="02000506030000020004" pitchFamily="50" charset="0"/>
              </a:rPr>
              <a:t/>
            </a:r>
            <a:br>
              <a:rPr lang="en-US" sz="2400" smtClean="0">
                <a:solidFill>
                  <a:prstClr val="white"/>
                </a:solidFill>
                <a:latin typeface="FreightSansCndPro Light" panose="020005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Virtual </a:t>
            </a:r>
            <a:r>
              <a:rPr lang="en-US" sz="3200">
                <a:solidFill>
                  <a:schemeClr val="bg1"/>
                </a:solidFill>
                <a:latin typeface="FreightSansCndPro Med" panose="02000606030000020004" pitchFamily="50" charset="0"/>
              </a:rPr>
              <a:t>Bookshelf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1800">
                <a:solidFill>
                  <a:srgbClr val="FAEB0B"/>
                </a:solidFill>
                <a:latin typeface="FreightSansCndPro Light" panose="02000506030000020004" pitchFamily="50" charset="0"/>
              </a:rPr>
              <a:t>Air Quality Awareness: </a:t>
            </a:r>
            <a:r>
              <a:rPr lang="en-US" sz="2400">
                <a:solidFill>
                  <a:schemeClr val="bg1"/>
                </a:solidFill>
                <a:latin typeface="FreightSansCndPro Light" panose="02000506030000020004" pitchFamily="50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FreightSansCndPro Light" panose="020005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Canary</a:t>
            </a:r>
            <a:b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Shared Metabolism</a:t>
            </a:r>
            <a:endParaRPr lang="en-US" sz="3200">
              <a:solidFill>
                <a:schemeClr val="bg1"/>
              </a:solidFill>
              <a:latin typeface="FreightSansCndPro Med" panose="02000606030000020004" pitchFamily="50" charset="0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1800">
                <a:solidFill>
                  <a:srgbClr val="FAEB0B"/>
                </a:solidFill>
                <a:latin typeface="FreightSansCndPro Light" panose="02000506030000020004" pitchFamily="50" charset="0"/>
              </a:rPr>
              <a:t>Peer Pressure</a:t>
            </a:r>
            <a:r>
              <a:rPr lang="en-US" sz="1800">
                <a:solidFill>
                  <a:srgbClr val="FAEB0B"/>
                </a:solidFill>
                <a:latin typeface="FreightSansCndPro Light" panose="02000506030000020004" pitchFamily="50" charset="0"/>
              </a:rPr>
              <a:t>: </a:t>
            </a: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/>
            </a:r>
            <a:b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Peer-Pressure Helmet</a:t>
            </a:r>
            <a:b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Seat Fighter</a:t>
            </a:r>
            <a:endParaRPr lang="en-US" sz="3200">
              <a:solidFill>
                <a:schemeClr val="bg1"/>
              </a:solidFill>
              <a:latin typeface="FreightSansCndPro Med" panose="02000606030000020004" pitchFamily="50" charset="0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1800">
                <a:solidFill>
                  <a:srgbClr val="FAEB0B"/>
                </a:solidFill>
                <a:latin typeface="FreightSansCndPro Light" panose="02000506030000020004" pitchFamily="50" charset="0"/>
              </a:rPr>
              <a:t>Information Sharing: </a:t>
            </a:r>
            <a:r>
              <a:rPr lang="en-US" sz="2400">
                <a:solidFill>
                  <a:schemeClr val="bg1"/>
                </a:solidFill>
                <a:latin typeface="FreightSansCndPro Light" panose="02000506030000020004" pitchFamily="50" charset="0"/>
              </a:rPr>
              <a:t/>
            </a:r>
            <a:br>
              <a:rPr lang="en-US" sz="2400">
                <a:solidFill>
                  <a:schemeClr val="bg1"/>
                </a:solidFill>
                <a:latin typeface="FreightSansCndPro Light" panose="020005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CC Table</a:t>
            </a:r>
            <a:b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</a:br>
            <a:r>
              <a:rPr lang="en-US" sz="3200" smtClean="0">
                <a:solidFill>
                  <a:schemeClr val="bg1"/>
                </a:solidFill>
                <a:latin typeface="FreightSansCndPro Med" panose="02000606030000020004" pitchFamily="50" charset="0"/>
              </a:rPr>
              <a:t>Whispered </a:t>
            </a:r>
            <a:r>
              <a:rPr lang="en-US" sz="3200">
                <a:solidFill>
                  <a:schemeClr val="bg1"/>
                </a:solidFill>
                <a:latin typeface="FreightSansCndPro Med" panose="02000606030000020004" pitchFamily="50" charset="0"/>
              </a:rPr>
              <a:t>Words of Wisdom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endParaRPr lang="en-US" sz="3200">
              <a:solidFill>
                <a:schemeClr val="bg1"/>
              </a:solidFill>
              <a:latin typeface="FreightSansCndPro Med" panose="02000606030000020004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4900" y="365125"/>
            <a:ext cx="3119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FreightSansCndPro Semi" panose="02000603040000020004" pitchFamily="50" charset="0"/>
              </a:rPr>
              <a:t>7 ideas</a:t>
            </a:r>
            <a:endParaRPr lang="en-US">
              <a:solidFill>
                <a:schemeClr val="bg1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2300" y="365125"/>
            <a:ext cx="7086600" cy="1325563"/>
          </a:xfrm>
        </p:spPr>
        <p:txBody>
          <a:bodyPr>
            <a:normAutofit fontScale="90000"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Whispered Words of Wisdom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251200" cy="4656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  <a:endParaRPr lang="en-US" sz="2200">
              <a:solidFill>
                <a:srgbClr val="AB3939"/>
              </a:solidFill>
              <a:latin typeface="FreightSans Pro Semibold" panose="02000603040000020004" pitchFamily="50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Same as CC Table, </a:t>
            </a:r>
            <a:b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</a:b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but more ludic.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2300" y="1520825"/>
            <a:ext cx="6565900" cy="93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Time capsules for thoughts.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432300" y="2324894"/>
            <a:ext cx="6997700" cy="347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Leave your wisdom (or nonsense) for future generations to find.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Time-delayed one-directional information exchange with random people.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Intriguing artifacts, hidden in the library, that create a sense of mystery, surprise, and playfulness.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220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7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849" y="-57156"/>
            <a:ext cx="1746073" cy="17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bucher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1" r="31106"/>
          <a:stretch/>
        </p:blipFill>
        <p:spPr bwMode="auto">
          <a:xfrm>
            <a:off x="10506260" y="1688917"/>
            <a:ext cx="1707284" cy="282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laschen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01" y="-529273"/>
            <a:ext cx="3737877" cy="21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58" y="-118599"/>
            <a:ext cx="3348276" cy="18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34" y="-224718"/>
            <a:ext cx="3358563" cy="22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" y="1688917"/>
            <a:ext cx="3345398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wise man on mountain meaning of lif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834" y="1781281"/>
            <a:ext cx="2947396" cy="3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54" y="4513468"/>
            <a:ext cx="3155957" cy="23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fortune cooki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74" y="4087135"/>
            <a:ext cx="2725804" cy="18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sorcerer's sto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66" y="1544521"/>
            <a:ext cx="2823293" cy="19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ticket printer funny mess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792" y="-224718"/>
            <a:ext cx="1714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67" y="3358097"/>
            <a:ext cx="2545161" cy="31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7" y="5807092"/>
            <a:ext cx="1950653" cy="15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wise tree pocahonta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92" y="3875424"/>
            <a:ext cx="3045351" cy="22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Image result for beam of ligh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267" y="2892643"/>
            <a:ext cx="1991154" cy="11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sealed letter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106" y="2131721"/>
            <a:ext cx="1464426" cy="9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Image result for whisp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59" y="5387110"/>
            <a:ext cx="2851763" cy="14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Related image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40" y="1808448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Related imag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" r="10818" b="16482"/>
          <a:stretch/>
        </p:blipFill>
        <p:spPr bwMode="auto">
          <a:xfrm>
            <a:off x="9676623" y="3680530"/>
            <a:ext cx="1467871" cy="17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8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41nb2zUzag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294173" cy="6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90" y="292297"/>
            <a:ext cx="6501276" cy="1325563"/>
          </a:xfrm>
        </p:spPr>
        <p:txBody>
          <a:bodyPr>
            <a:normAutofit/>
          </a:bodyPr>
          <a:lstStyle/>
          <a:p>
            <a:r>
              <a:rPr lang="en-US" smtClean="0">
                <a:latin typeface="FreightSansCndPro Semi" panose="02000603040000020004" pitchFamily="50" charset="0"/>
              </a:rPr>
              <a:t>Self-Observations </a:t>
            </a:r>
            <a:endParaRPr lang="en-US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390" y="1752797"/>
            <a:ext cx="6905877" cy="435133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>
                <a:latin typeface="FreightSans Pro Book" panose="02000606030000020004" pitchFamily="50" charset="0"/>
              </a:rPr>
              <a:t>Overcoming creative inertia </a:t>
            </a:r>
            <a:r>
              <a:rPr lang="en-US" sz="2400">
                <a:latin typeface="FreightSans Pro Book" panose="02000606030000020004" pitchFamily="50" charset="0"/>
              </a:rPr>
              <a:t>is </a:t>
            </a:r>
            <a:r>
              <a:rPr lang="en-US" sz="2400" smtClean="0">
                <a:latin typeface="FreightSans Pro Book" panose="02000606030000020004" pitchFamily="50" charset="0"/>
              </a:rPr>
              <a:t>hard.</a:t>
            </a:r>
            <a:endParaRPr lang="en-US" sz="2400">
              <a:latin typeface="FreightSans Pro Book" panose="02000606030000020004" pitchFamily="50" charset="0"/>
            </a:endParaRPr>
          </a:p>
          <a:p>
            <a:pPr>
              <a:spcBef>
                <a:spcPts val="1800"/>
              </a:spcBef>
            </a:pPr>
            <a:r>
              <a:rPr lang="en-US" sz="2400">
                <a:latin typeface="FreightSans Pro Book" panose="02000606030000020004" pitchFamily="50" charset="0"/>
              </a:rPr>
              <a:t>Good ideas are the children of </a:t>
            </a:r>
            <a:r>
              <a:rPr lang="en-US" sz="2400">
                <a:latin typeface="FreightSans Pro Book" panose="02000606030000020004" pitchFamily="50" charset="0"/>
              </a:rPr>
              <a:t>mediocre </a:t>
            </a:r>
            <a:r>
              <a:rPr lang="en-US" sz="2400" smtClean="0">
                <a:latin typeface="FreightSans Pro Book" panose="02000606030000020004" pitchFamily="50" charset="0"/>
              </a:rPr>
              <a:t>ideas.</a:t>
            </a:r>
            <a:endParaRPr lang="en-US" sz="2400">
              <a:latin typeface="FreightSans Pro Book" panose="02000606030000020004" pitchFamily="50" charset="0"/>
            </a:endParaRPr>
          </a:p>
          <a:p>
            <a:pPr>
              <a:spcBef>
                <a:spcPts val="1800"/>
              </a:spcBef>
            </a:pPr>
            <a:r>
              <a:rPr lang="en-US" sz="2400">
                <a:latin typeface="FreightSans Pro Book" panose="02000606030000020004" pitchFamily="50" charset="0"/>
              </a:rPr>
              <a:t>Doing “breadth first” search </a:t>
            </a:r>
            <a:r>
              <a:rPr lang="en-US" sz="2400">
                <a:latin typeface="FreightSans Pro Book" panose="02000606030000020004" pitchFamily="50" charset="0"/>
              </a:rPr>
              <a:t>is </a:t>
            </a:r>
            <a:r>
              <a:rPr lang="en-US" sz="2400" smtClean="0">
                <a:latin typeface="FreightSans Pro Book" panose="02000606030000020004" pitchFamily="50" charset="0"/>
              </a:rPr>
              <a:t>hard.</a:t>
            </a:r>
            <a:endParaRPr lang="en-US" sz="2400">
              <a:latin typeface="FreightSans Pro Book" panose="02000606030000020004" pitchFamily="50" charset="0"/>
            </a:endParaRPr>
          </a:p>
          <a:p>
            <a:pPr>
              <a:spcBef>
                <a:spcPts val="1800"/>
              </a:spcBef>
            </a:pPr>
            <a:r>
              <a:rPr lang="en-US" sz="2400">
                <a:latin typeface="FreightSans Pro Book" panose="02000606030000020004" pitchFamily="50" charset="0"/>
              </a:rPr>
              <a:t>Maslow’s hammer is real, and </a:t>
            </a:r>
            <a:r>
              <a:rPr lang="en-US" sz="2400">
                <a:latin typeface="FreightSans Pro Book" panose="02000606030000020004" pitchFamily="50" charset="0"/>
              </a:rPr>
              <a:t>it </a:t>
            </a:r>
            <a:r>
              <a:rPr lang="en-US" sz="2400" smtClean="0">
                <a:latin typeface="FreightSans Pro Book" panose="02000606030000020004" pitchFamily="50" charset="0"/>
              </a:rPr>
              <a:t>hurts.</a:t>
            </a:r>
          </a:p>
          <a:p>
            <a:pPr>
              <a:spcBef>
                <a:spcPts val="1800"/>
              </a:spcBef>
            </a:pPr>
            <a:r>
              <a:rPr lang="en-US" sz="2400" smtClean="0">
                <a:latin typeface="FreightSans Pro Book" panose="02000606030000020004" pitchFamily="50" charset="0"/>
              </a:rPr>
              <a:t>I’m </a:t>
            </a:r>
            <a:r>
              <a:rPr lang="en-US" sz="2400">
                <a:latin typeface="FreightSans Pro Book" panose="02000606030000020004" pitchFamily="50" charset="0"/>
              </a:rPr>
              <a:t>now in a polygamous marriage with all </a:t>
            </a:r>
            <a:r>
              <a:rPr lang="en-US" sz="2400">
                <a:latin typeface="FreightSans Pro Book" panose="02000606030000020004" pitchFamily="50" charset="0"/>
              </a:rPr>
              <a:t>my </a:t>
            </a:r>
            <a:r>
              <a:rPr lang="en-US" sz="2400" smtClean="0">
                <a:latin typeface="FreightSans Pro Book" panose="02000606030000020004" pitchFamily="50" charset="0"/>
              </a:rPr>
              <a:t>ideas.</a:t>
            </a:r>
            <a:endParaRPr lang="en-US" sz="2400">
              <a:latin typeface="FreightSans Pro Book" panose="02000606030000020004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593" y="5923370"/>
            <a:ext cx="3350103" cy="631179"/>
          </a:xfrm>
          <a:prstGeom prst="rect">
            <a:avLst/>
          </a:prstGeom>
          <a:solidFill>
            <a:srgbClr val="A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5886" y="336796"/>
            <a:ext cx="3962400" cy="631179"/>
          </a:xfrm>
          <a:prstGeom prst="rect">
            <a:avLst/>
          </a:prstGeom>
          <a:solidFill>
            <a:srgbClr val="A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EB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0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0" y="365125"/>
            <a:ext cx="6565900" cy="1325563"/>
          </a:xfrm>
        </p:spPr>
        <p:txBody>
          <a:bodyPr>
            <a:normAutofit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Virtual Bookshelf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  <a:endParaRPr lang="en-US" sz="2400">
              <a:solidFill>
                <a:srgbClr val="AB3939"/>
              </a:solidFill>
              <a:latin typeface="FreightSans Pro Semibold" panose="02000603040000020004" pitchFamily="50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Most new book releases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are </a:t>
            </a:r>
            <a:r>
              <a:rPr lang="en-US" sz="24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ebooks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, but browsing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through </a:t>
            </a:r>
            <a:r>
              <a:rPr lang="en-US" sz="24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ebooks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is tedious and boring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. </a:t>
            </a:r>
            <a:endParaRPr lang="en-US" sz="2400" smtClean="0">
              <a:solidFill>
                <a:srgbClr val="AB3939"/>
              </a:solidFill>
              <a:latin typeface="FreightSansCndPro Book" panose="02000606030000020004" pitchFamily="50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How can we make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browsing </a:t>
            </a:r>
            <a:r>
              <a:rPr lang="en-US" sz="24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ebooks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tangible </a:t>
            </a:r>
            <a:r>
              <a:rPr lang="en-US" sz="2400">
                <a:solidFill>
                  <a:srgbClr val="AB3939"/>
                </a:solidFill>
                <a:latin typeface="FreightSansCndPro Book" panose="02000606030000020004" pitchFamily="50" charset="0"/>
              </a:rPr>
              <a:t>and </a:t>
            </a:r>
            <a:r>
              <a:rPr lang="en-US" sz="24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fun?</a:t>
            </a:r>
            <a:endParaRPr lang="en-US" sz="24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900" y="1520825"/>
            <a:ext cx="6565900" cy="9302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Using VR to bring </a:t>
            </a:r>
            <a:r>
              <a:rPr lang="en-US" i="1">
                <a:latin typeface="FreightText Pro Book" panose="02000603060000020004" pitchFamily="50" charset="0"/>
              </a:rPr>
              <a:t>the good parts </a:t>
            </a:r>
            <a:r>
              <a:rPr lang="en-US" i="1">
                <a:latin typeface="FreightText Pro Book" panose="02000603060000020004" pitchFamily="50" charset="0"/>
              </a:rPr>
              <a:t>of </a:t>
            </a:r>
            <a:r>
              <a:rPr lang="en-US" i="1" smtClean="0">
                <a:latin typeface="FreightText Pro Book" panose="02000603060000020004" pitchFamily="50" charset="0"/>
              </a:rPr>
              <a:t>“browsing </a:t>
            </a:r>
            <a:r>
              <a:rPr lang="en-US" i="1">
                <a:latin typeface="FreightText Pro Book" panose="02000603060000020004" pitchFamily="50" charset="0"/>
              </a:rPr>
              <a:t>the </a:t>
            </a:r>
            <a:r>
              <a:rPr lang="en-US" i="1" smtClean="0">
                <a:latin typeface="FreightText Pro Book" panose="02000603060000020004" pitchFamily="50" charset="0"/>
              </a:rPr>
              <a:t>stacks” </a:t>
            </a:r>
            <a:r>
              <a:rPr lang="en-US" i="1">
                <a:latin typeface="FreightText Pro Book" panose="02000603060000020004" pitchFamily="50" charset="0"/>
              </a:rPr>
              <a:t>to </a:t>
            </a:r>
            <a:r>
              <a:rPr lang="en-US" i="1" smtClean="0">
                <a:latin typeface="FreightText Pro Book" panose="02000603060000020004" pitchFamily="50" charset="0"/>
              </a:rPr>
              <a:t>ebooks</a:t>
            </a:r>
            <a:r>
              <a:rPr lang="en-US" i="1">
                <a:latin typeface="FreightText Pro Book" panose="02000603060000020004" pitchFamily="50" charset="0"/>
              </a:rPr>
              <a:t>.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706687"/>
            <a:ext cx="6565900" cy="33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>
                <a:latin typeface="FreightSans Pro Book" panose="02000606030000020004" pitchFamily="50" charset="0"/>
              </a:rPr>
              <a:t>Different </a:t>
            </a:r>
            <a:r>
              <a:rPr lang="en-US" sz="2400">
                <a:latin typeface="FreightSans Pro Book" panose="02000606030000020004" pitchFamily="50" charset="0"/>
              </a:rPr>
              <a:t>books </a:t>
            </a:r>
            <a:r>
              <a:rPr lang="en-US" sz="2400" smtClean="0">
                <a:latin typeface="FreightSans Pro Book" panose="02000606030000020004" pitchFamily="50" charset="0"/>
              </a:rPr>
              <a:t>should look </a:t>
            </a:r>
            <a:r>
              <a:rPr lang="en-US" sz="2400">
                <a:latin typeface="FreightSans Pro Book" panose="02000606030000020004" pitchFamily="50" charset="0"/>
              </a:rPr>
              <a:t>different</a:t>
            </a:r>
            <a:r>
              <a:rPr lang="en-US" sz="2400">
                <a:latin typeface="FreightSans Pro Book" panose="02000606030000020004" pitchFamily="50" charset="0"/>
              </a:rPr>
              <a:t>, </a:t>
            </a:r>
            <a:r>
              <a:rPr lang="en-US" sz="2400" smtClean="0">
                <a:latin typeface="FreightSans Pro Book" panose="02000606030000020004" pitchFamily="50" charset="0"/>
              </a:rPr>
              <a:t>popular books used</a:t>
            </a:r>
            <a:r>
              <a:rPr lang="en-US" sz="2400">
                <a:latin typeface="FreightSans Pro Book" panose="02000606030000020004" pitchFamily="50" charset="0"/>
              </a:rPr>
              <a:t>, short </a:t>
            </a:r>
            <a:r>
              <a:rPr lang="en-US" sz="2400">
                <a:latin typeface="FreightSans Pro Book" panose="02000606030000020004" pitchFamily="50" charset="0"/>
              </a:rPr>
              <a:t>books </a:t>
            </a:r>
            <a:r>
              <a:rPr lang="en-US" sz="2400" smtClean="0">
                <a:latin typeface="FreightSans Pro Book" panose="02000606030000020004" pitchFamily="50" charset="0"/>
              </a:rPr>
              <a:t>short</a:t>
            </a:r>
            <a:r>
              <a:rPr lang="en-US" sz="2400">
                <a:latin typeface="FreightSans Pro Book" panose="02000606030000020004" pitchFamily="50" charset="0"/>
              </a:rPr>
              <a:t>, old </a:t>
            </a:r>
            <a:r>
              <a:rPr lang="en-US" sz="2400">
                <a:latin typeface="FreightSans Pro Book" panose="02000606030000020004" pitchFamily="50" charset="0"/>
              </a:rPr>
              <a:t>books </a:t>
            </a:r>
            <a:r>
              <a:rPr lang="en-US" sz="2400" smtClean="0">
                <a:latin typeface="FreightSans Pro Book" panose="02000606030000020004" pitchFamily="50" charset="0"/>
              </a:rPr>
              <a:t>old</a:t>
            </a:r>
            <a:r>
              <a:rPr lang="en-US" sz="2400">
                <a:latin typeface="FreightSans Pro Book" panose="02000606030000020004" pitchFamily="50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>
                <a:latin typeface="FreightSans Pro Book" panose="02000606030000020004" pitchFamily="50" charset="0"/>
              </a:rPr>
              <a:t>Foster discovery and serendipity.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>
                <a:latin typeface="FreightSans Pro Book" panose="02000606030000020004" pitchFamily="50" charset="0"/>
              </a:rPr>
              <a:t>Check out books to read them on an e-reader.</a:t>
            </a:r>
            <a:endParaRPr lang="en-US" sz="2400">
              <a:latin typeface="FreightSans Pro Book" panose="02000606030000020004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1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7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Image result for old book with pi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07" y="4999756"/>
            <a:ext cx="2660150" cy="176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vr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1195" y="1905038"/>
            <a:ext cx="4098463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minority report holo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61"/>
            <a:ext cx="4476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twork data vi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726709"/>
            <a:ext cx="4635500" cy="30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740" y="0"/>
            <a:ext cx="3441360" cy="229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andy sto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59" y="0"/>
            <a:ext cx="4323241" cy="22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vr librar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41" y="2011477"/>
            <a:ext cx="4552687" cy="30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96" y="4709281"/>
            <a:ext cx="4719508" cy="21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old book with illustr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002" y="4762920"/>
            <a:ext cx="2736702" cy="20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57" y="4973808"/>
            <a:ext cx="4100871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4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0" y="365125"/>
            <a:ext cx="6565900" cy="1325563"/>
          </a:xfrm>
        </p:spPr>
        <p:txBody>
          <a:bodyPr>
            <a:normAutofit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Canary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Students are so focused on studying that they forget to take care of their health. </a:t>
            </a:r>
          </a:p>
          <a:p>
            <a:pPr marL="0" indent="0">
              <a:buNone/>
            </a:pP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How can we increase awareness of the consequences </a:t>
            </a: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of </a:t>
            </a: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crowding and </a:t>
            </a: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bad </a:t>
            </a: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air </a:t>
            </a: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quality, </a:t>
            </a: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and make students </a:t>
            </a:r>
            <a:r>
              <a:rPr lang="en-US" sz="2200">
                <a:solidFill>
                  <a:srgbClr val="AB3939"/>
                </a:solidFill>
                <a:latin typeface="FreightSansCndPro Book" panose="02000606030000020004" pitchFamily="50" charset="0"/>
              </a:rPr>
              <a:t>seek </a:t>
            </a: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solutions?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900" y="1520825"/>
            <a:ext cx="6565900" cy="93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It is happy when your brain is happy.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451100"/>
            <a:ext cx="6565900" cy="305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>
                <a:latin typeface="FreightSans Pro Book" panose="02000606030000020004" pitchFamily="50" charset="0"/>
              </a:rPr>
              <a:t>A virtual pet that raises awareness of </a:t>
            </a:r>
            <a:r>
              <a:rPr lang="en-US" sz="2400">
                <a:latin typeface="FreightSans Pro Book" panose="02000606030000020004" pitchFamily="50" charset="0"/>
              </a:rPr>
              <a:t>air </a:t>
            </a:r>
            <a:r>
              <a:rPr lang="en-US" sz="2400" smtClean="0">
                <a:latin typeface="FreightSans Pro Book" panose="02000606030000020004" pitchFamily="50" charset="0"/>
              </a:rPr>
              <a:t>quality, and a </a:t>
            </a:r>
            <a:r>
              <a:rPr lang="en-US" sz="2400">
                <a:latin typeface="FreightSans Pro Book" panose="02000606030000020004" pitchFamily="50" charset="0"/>
              </a:rPr>
              <a:t>trophy for those who help it survive the “blok”.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 smtClean="0">
                <a:latin typeface="FreightSans Pro Book" panose="02000606030000020004" pitchFamily="50" charset="0"/>
              </a:rPr>
              <a:t>Own it, decorate it, love it.</a:t>
            </a:r>
            <a:endParaRPr lang="en-US" sz="2400">
              <a:latin typeface="FreightSans Pro Book" panose="020006060300000200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>
                <a:latin typeface="FreightSans Pro Book" panose="02000606030000020004" pitchFamily="50" charset="0"/>
              </a:rPr>
              <a:t>If you don’t take care of </a:t>
            </a:r>
            <a:r>
              <a:rPr lang="en-US" sz="2400" u="sng">
                <a:latin typeface="FreightSans Pro Book" panose="02000606030000020004" pitchFamily="50" charset="0"/>
              </a:rPr>
              <a:t>your</a:t>
            </a:r>
            <a:r>
              <a:rPr lang="en-US" sz="2400">
                <a:latin typeface="FreightSans Pro Book" panose="02000606030000020004" pitchFamily="50" charset="0"/>
              </a:rPr>
              <a:t> health it </a:t>
            </a:r>
            <a:r>
              <a:rPr lang="en-US" sz="2400">
                <a:latin typeface="FreightSans Pro Book" panose="02000606030000020004" pitchFamily="50" charset="0"/>
              </a:rPr>
              <a:t>will </a:t>
            </a:r>
            <a:r>
              <a:rPr lang="en-US" sz="2400" smtClean="0">
                <a:latin typeface="FreightSans Pro Book" panose="02000606030000020004" pitchFamily="50" charset="0"/>
              </a:rPr>
              <a:t>die.  </a:t>
            </a:r>
            <a:r>
              <a:rPr lang="en-US" sz="2400">
                <a:latin typeface="FreightSans Pro Book" panose="02000606030000020004" pitchFamily="50" charset="0"/>
                <a:sym typeface="Wingdings" panose="05000000000000000000" pitchFamily="2" charset="2"/>
              </a:rPr>
              <a:t>:(</a:t>
            </a:r>
            <a:r>
              <a:rPr lang="en-US" sz="2400">
                <a:latin typeface="FreightSans Pro Book" panose="02000606030000020004" pitchFamily="50" charset="0"/>
              </a:rPr>
              <a:t> </a:t>
            </a:r>
            <a:endParaRPr lang="en-US" sz="2400">
              <a:latin typeface="FreightSans Pro Book" panose="02000606030000020004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2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5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00" y="2510971"/>
            <a:ext cx="3426171" cy="20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moke det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1" y="1790601"/>
            <a:ext cx="3354841" cy="335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Image result for game of life con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852" y="2847599"/>
            <a:ext cx="4469973" cy="22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Image result for stofftier vog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61" y="4894246"/>
            <a:ext cx="3000499" cy="20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4" y="4308"/>
            <a:ext cx="4601036" cy="3450777"/>
          </a:xfrm>
          <a:prstGeom prst="rect">
            <a:avLst/>
          </a:prstGeom>
        </p:spPr>
      </p:pic>
      <p:pic>
        <p:nvPicPr>
          <p:cNvPr id="6146" name="Picture 2" descr="Image result for hacker camp bad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/>
          <a:stretch/>
        </p:blipFill>
        <p:spPr bwMode="auto">
          <a:xfrm>
            <a:off x="-25400" y="-78701"/>
            <a:ext cx="4412454" cy="25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b="12630"/>
          <a:stretch/>
        </p:blipFill>
        <p:spPr bwMode="auto">
          <a:xfrm>
            <a:off x="-63500" y="4425072"/>
            <a:ext cx="4196442" cy="25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 result for fitbi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60" y="5041809"/>
            <a:ext cx="1578831" cy="20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54" y="-187219"/>
            <a:ext cx="3518619" cy="234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Image result for lanyar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49" y="2488383"/>
            <a:ext cx="2405863" cy="240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tamagotch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90" y="4723594"/>
            <a:ext cx="4268809" cy="21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87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900" y="365125"/>
            <a:ext cx="6565900" cy="1325563"/>
          </a:xfrm>
        </p:spPr>
        <p:txBody>
          <a:bodyPr>
            <a:normAutofit/>
          </a:bodyPr>
          <a:lstStyle/>
          <a:p>
            <a:r>
              <a:rPr lang="en-US" sz="5400" smtClean="0">
                <a:latin typeface="FreightSansCndPro Semi" panose="02000603040000020004" pitchFamily="50" charset="0"/>
              </a:rPr>
              <a:t>Shared Metabolism</a:t>
            </a:r>
            <a:endParaRPr lang="en-US" sz="5400">
              <a:latin typeface="FreightSansCndPro Semi" panose="02000603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3657600" cy="4656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 Pro Semibold" panose="02000603040000020004" pitchFamily="50" charset="0"/>
              </a:rPr>
              <a:t>Problem</a:t>
            </a:r>
          </a:p>
          <a:p>
            <a:pPr marL="0" indent="0">
              <a:buNone/>
            </a:pP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Same as Canary, </a:t>
            </a:r>
            <a:b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</a:br>
            <a:r>
              <a:rPr lang="en-US" sz="2200" smtClean="0">
                <a:solidFill>
                  <a:srgbClr val="AB3939"/>
                </a:solidFill>
                <a:latin typeface="FreightSansCndPro Book" panose="02000606030000020004" pitchFamily="50" charset="0"/>
              </a:rPr>
              <a:t>but more sinister.</a:t>
            </a:r>
            <a:endParaRPr lang="en-US" sz="2200">
              <a:solidFill>
                <a:srgbClr val="AB3939"/>
              </a:solidFill>
              <a:latin typeface="FreightSansCndPro Book" panose="02000606030000020004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900" y="1520825"/>
            <a:ext cx="6565900" cy="930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smtClean="0">
                <a:latin typeface="FreightText Pro Book" panose="02000603060000020004" pitchFamily="50" charset="0"/>
              </a:rPr>
              <a:t>An oxygen </a:t>
            </a:r>
            <a:r>
              <a:rPr lang="en-US" i="1">
                <a:latin typeface="FreightText Pro Book" panose="02000603060000020004" pitchFamily="50" charset="0"/>
              </a:rPr>
              <a:t>supply system that </a:t>
            </a:r>
            <a:r>
              <a:rPr lang="en-US" i="1">
                <a:latin typeface="FreightText Pro Book" panose="02000603060000020004" pitchFamily="50" charset="0"/>
              </a:rPr>
              <a:t>gives </a:t>
            </a:r>
            <a:r>
              <a:rPr lang="en-US" i="1" smtClean="0">
                <a:latin typeface="FreightText Pro Book" panose="02000603060000020004" pitchFamily="50" charset="0"/>
              </a:rPr>
              <a:t>oxygen </a:t>
            </a:r>
            <a:r>
              <a:rPr lang="en-US" i="1">
                <a:latin typeface="FreightText Pro Book" panose="02000603060000020004" pitchFamily="50" charset="0"/>
              </a:rPr>
              <a:t>to </a:t>
            </a:r>
            <a:r>
              <a:rPr lang="en-US" i="1">
                <a:latin typeface="FreightText Pro Book" panose="02000603060000020004" pitchFamily="50" charset="0"/>
              </a:rPr>
              <a:t>those </a:t>
            </a:r>
            <a:r>
              <a:rPr lang="en-US" i="1" smtClean="0">
                <a:latin typeface="FreightText Pro Book" panose="02000603060000020004" pitchFamily="50" charset="0"/>
              </a:rPr>
              <a:t>who </a:t>
            </a:r>
            <a:r>
              <a:rPr lang="en-US" i="1">
                <a:latin typeface="FreightText Pro Book" panose="02000603060000020004" pitchFamily="50" charset="0"/>
              </a:rPr>
              <a:t>need </a:t>
            </a:r>
            <a:r>
              <a:rPr lang="en-US" i="1" smtClean="0">
                <a:latin typeface="FreightText Pro Book" panose="02000603060000020004" pitchFamily="50" charset="0"/>
              </a:rPr>
              <a:t>it most.</a:t>
            </a:r>
            <a:endParaRPr lang="en-US" i="1">
              <a:latin typeface="FreightText Pro Book" panose="02000603060000020004" pitchFamily="50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87900" y="2681288"/>
            <a:ext cx="6565900" cy="33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 smtClean="0">
                <a:latin typeface="FreightSans Pro Book" panose="02000606030000020004" pitchFamily="50" charset="0"/>
              </a:rPr>
              <a:t>O</a:t>
            </a:r>
            <a:r>
              <a:rPr lang="en-US" sz="2200" baseline="-25000" smtClean="0">
                <a:latin typeface="FreightSans Pro Book" panose="02000606030000020004" pitchFamily="50" charset="0"/>
              </a:rPr>
              <a:t>2</a:t>
            </a:r>
            <a:r>
              <a:rPr lang="en-US" sz="2200" smtClean="0">
                <a:latin typeface="FreightSans Pro Book" panose="02000606030000020004" pitchFamily="50" charset="0"/>
              </a:rPr>
              <a:t> is </a:t>
            </a:r>
            <a:r>
              <a:rPr lang="en-US" sz="2200">
                <a:latin typeface="FreightSans Pro Book" panose="02000606030000020004" pitchFamily="50" charset="0"/>
              </a:rPr>
              <a:t>distributed inversely proportional to </a:t>
            </a:r>
            <a:r>
              <a:rPr lang="en-US" sz="2200">
                <a:latin typeface="FreightSans Pro Book" panose="02000606030000020004" pitchFamily="50" charset="0"/>
              </a:rPr>
              <a:t>cognitive </a:t>
            </a:r>
            <a:r>
              <a:rPr lang="en-US" sz="2200" smtClean="0">
                <a:latin typeface="FreightSans Pro Book" panose="02000606030000020004" pitchFamily="50" charset="0"/>
              </a:rPr>
              <a:t>performance. </a:t>
            </a:r>
            <a:endParaRPr lang="en-US" sz="2200">
              <a:latin typeface="FreightSans Pro Book" panose="02000606030000020004" pitchFamily="50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>
                <a:latin typeface="FreightSans Pro Book" panose="02000606030000020004" pitchFamily="50" charset="0"/>
              </a:rPr>
              <a:t>Make people think: I can always breath the room air, of course, but which one is better? Should I be envious of other people’s air? Am I willing to breathe bad air so that someone else can study better?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2200" smtClean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22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261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solidFill>
                  <a:srgbClr val="AB3939"/>
                </a:solidFill>
                <a:latin typeface="FreightSansCndPro Semi" panose="02000603040000020004" pitchFamily="50" charset="0"/>
              </a:rPr>
              <a:t>3</a:t>
            </a:r>
            <a:endParaRPr lang="en-US" sz="5400">
              <a:solidFill>
                <a:srgbClr val="AB3939"/>
              </a:solidFill>
              <a:latin typeface="FreightSansCndPro Semi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2">
      <a:majorFont>
        <a:latin typeface="FreightSans Pro Medium"/>
        <a:ea typeface=""/>
        <a:cs typeface=""/>
      </a:majorFont>
      <a:minorFont>
        <a:latin typeface="FreightSansCmp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620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FreightSans Pro Book</vt:lpstr>
      <vt:lpstr>FreightSans Pro Medium</vt:lpstr>
      <vt:lpstr>FreightSans Pro Semibold</vt:lpstr>
      <vt:lpstr>FreightSansCmpPro Book</vt:lpstr>
      <vt:lpstr>FreightSansCndPro Book</vt:lpstr>
      <vt:lpstr>FreightSansCndPro Light</vt:lpstr>
      <vt:lpstr>FreightSansCndPro Med</vt:lpstr>
      <vt:lpstr>FreightSansCndPro Semi</vt:lpstr>
      <vt:lpstr>FreightText Pro Book</vt:lpstr>
      <vt:lpstr>Wingdings</vt:lpstr>
      <vt:lpstr>Office Theme</vt:lpstr>
      <vt:lpstr>Course “Design Thinking &amp; Making” KU Leuven, 2018</vt:lpstr>
      <vt:lpstr>7 times</vt:lpstr>
      <vt:lpstr>Virtual Bookshelf</vt:lpstr>
      <vt:lpstr>PowerPoint Presentation</vt:lpstr>
      <vt:lpstr>PowerPoint Presentation</vt:lpstr>
      <vt:lpstr>Canary</vt:lpstr>
      <vt:lpstr>PowerPoint Presentation</vt:lpstr>
      <vt:lpstr>PowerPoint Presentation</vt:lpstr>
      <vt:lpstr>Shared Metabolism</vt:lpstr>
      <vt:lpstr>PowerPoint Presentation</vt:lpstr>
      <vt:lpstr>PowerPoint Presentation</vt:lpstr>
      <vt:lpstr>Peer-Pressure Helmet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Copy Table</vt:lpstr>
      <vt:lpstr>PowerPoint Presentation</vt:lpstr>
      <vt:lpstr>Whispered Words of Wisdom</vt:lpstr>
      <vt:lpstr>PowerPoint Presentation</vt:lpstr>
      <vt:lpstr>PowerPoint Presentation</vt:lpstr>
      <vt:lpstr>Self-Observations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 &amp; Making</dc:title>
  <dc:creator>Tobias Busch</dc:creator>
  <cp:lastModifiedBy>Tobias Busch</cp:lastModifiedBy>
  <cp:revision>74</cp:revision>
  <dcterms:created xsi:type="dcterms:W3CDTF">2018-11-13T20:39:34Z</dcterms:created>
  <dcterms:modified xsi:type="dcterms:W3CDTF">2018-11-14T22:14:20Z</dcterms:modified>
</cp:coreProperties>
</file>